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70" r:id="rId6"/>
    <p:sldId id="280" r:id="rId7"/>
    <p:sldId id="263" r:id="rId8"/>
    <p:sldId id="260" r:id="rId9"/>
    <p:sldId id="265" r:id="rId10"/>
    <p:sldId id="271" r:id="rId11"/>
    <p:sldId id="292" r:id="rId12"/>
    <p:sldId id="262" r:id="rId13"/>
    <p:sldId id="264" r:id="rId14"/>
    <p:sldId id="266" r:id="rId15"/>
    <p:sldId id="267" r:id="rId16"/>
    <p:sldId id="269" r:id="rId17"/>
    <p:sldId id="275" r:id="rId18"/>
    <p:sldId id="274" r:id="rId19"/>
    <p:sldId id="273" r:id="rId20"/>
    <p:sldId id="272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93" r:id="rId30"/>
    <p:sldId id="285" r:id="rId31"/>
    <p:sldId id="286" r:id="rId32"/>
    <p:sldId id="289" r:id="rId33"/>
    <p:sldId id="287" r:id="rId34"/>
    <p:sldId id="288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7753" autoAdjust="0"/>
  </p:normalViewPr>
  <p:slideViewPr>
    <p:cSldViewPr snapToGrid="0">
      <p:cViewPr varScale="1">
        <p:scale>
          <a:sx n="67" d="100"/>
          <a:sy n="67" d="100"/>
        </p:scale>
        <p:origin x="117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D0E1C-F809-43A8-8437-CC5AFDDEDF39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59133F-FF82-4FA2-8B51-4BB417C83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102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29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33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4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339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90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80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47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2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0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30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709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756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984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25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34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8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6697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298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01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567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53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97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22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44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33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3940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9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25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1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19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82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69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59133F-FF82-4FA2-8B51-4BB417C839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96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08E1-29C2-4759-A58C-153652C189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E651BB-CD1F-435A-997A-24AB7F150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ACB93-6F93-4E78-AA7C-6660C023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154C4-43AA-4D8D-88BF-1B9A7801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6738C-B618-4645-874E-0453FA3C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DBEA-4D74-4DD4-AA9E-E3F2BAC2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125D00-F18C-4BD2-BC93-6EAD8D3DB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534FB6-5592-47BD-A65A-FB55A6AB4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3DE13-0410-48AD-B132-2300E2AD6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B514D-C035-4BB9-BA5E-CDBD11749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1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F5E73-ECF7-419C-9453-A7373B21F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BB26EC-33D9-41D0-8D9E-35223F5B0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B3521-1EFD-4BFA-BCE2-20C97418E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B3F43-9359-419A-9BCF-5C2121A9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518D-5E72-40AF-8214-CB4871A6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58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5FFB5-DA7E-4472-9FD7-6B207F2F6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A0C8-B9E4-4940-A5B7-91C1426E0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AE1F8-F8C0-4812-84CC-6C6CB7C7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4838-0206-4BDC-9C6D-27580C353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ABD928-72F6-45D9-BD63-E366F86B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80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628D-0EBF-45FC-8E7D-B7B0A450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50E83-45C0-4193-8D22-5C74D4ED0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48F94-B891-450C-BE80-319F494D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96141-15E1-427F-BF90-BDB081FD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6F39B-1376-4ED3-8299-038701F3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3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307EC-6980-44F3-93BF-CF6E02342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6663C-C40A-45B8-B98F-ABA71C9DDE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3CB680-C548-4BF5-BC3A-0F5A7A415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178C3-073E-46EE-B77A-7B27C4A7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357CC3-4F69-46FD-9861-FAEDBEFFD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51402-171C-4F1D-8453-2B588BC1F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715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189C-9572-46B8-B212-787FC0CDF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8EFBDB-3792-44EB-95D2-C9E3BF164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C3258-DA1C-483B-942D-7D80474DE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F8957-1DAE-4F3E-A6AF-D451796408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43E704-8C8A-49E9-B6D0-92C4B90FC3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36CB08-E26B-4842-94BF-ACF5AAFC8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CFA207-BAA4-428E-B175-2BA6E2B0D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7C643-10BD-4D4C-B2AE-7E7B7E0C6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15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D1513-C11F-4BD0-8352-C018AAF3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901622-D937-41FF-897D-0D66C6919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F4015D-11C0-4EAA-998E-15D535138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2B9AB-2059-4AFC-95A6-5BCC0A47E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037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4B661B-39E6-406E-916B-0C0B5878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2E181A-3373-42F2-9877-47B02536F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C9321-B919-4944-9D75-4EB5853E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65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EA4FE-322A-4E88-AB68-1CE6F8817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B4EB-5306-4C4D-B17D-CA22133AF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4C67DB-8A36-4FF8-BBC3-AF74C337E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15B9-A4C1-49C6-B591-84025914E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127611-8ED1-4ABE-B875-70066E68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1C492-128B-4E61-9FE6-A302ACF17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093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3D32-84EA-4D17-991E-87CE73C49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4FFDA-AC98-4254-BE07-6437F7554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1E9D8-F800-43CA-B610-140653CF59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6D4FA4-645B-4944-A597-EB9131D0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81B08-25FB-4E27-8C80-6D9E3023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87DEF-67E7-4528-A47D-914570D8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24F1B-3C89-4040-81D5-E333C5237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28AA0-24BF-451D-8BD0-29546F074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326772-501F-4862-938A-C16B356D81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E98A5-0087-4DC5-9DA7-0720BE825C9F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88347-3274-40CD-AC5B-33B33F8B0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6FBC7-D383-4D7E-875E-4D7B4B43D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45D5D8-1E79-4263-9878-8D3A60F567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841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www.sthda.com/english/wiki/fviz-pca-quick-principal-component-analysis-data-visualization-r-software-and-data-min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tatweb.stanford.edu/~tibs/stat315a/glossary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88B3C-0013-42F4-9755-186E6DC9DA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IE 7374 Machine Learning in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E892D-22D8-461E-83CE-F8B10FBF4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Ramin Mohammadi</a:t>
            </a:r>
          </a:p>
          <a:p>
            <a:r>
              <a:rPr lang="en-US" sz="1600" dirty="0"/>
              <a:t>Northeastern </a:t>
            </a:r>
            <a:r>
              <a:rPr lang="en-US" sz="1600" dirty="0">
                <a:latin typeface="Cambria" panose="02040503050406030204" pitchFamily="18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587377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9A968D-CF43-4A19-B221-9E895F112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6273" y="770037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Machine Learning Components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2"/>
                </a:gs>
                <a:gs pos="23000">
                  <a:schemeClr val="accent2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26D7C7B-9FE8-4262-8952-E2ACBB47F5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r="26515" b="2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38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8D04A-DC28-432F-B881-66FD417A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dirty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8746C-B664-42EA-A75B-042DA2C01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969" y="1757779"/>
            <a:ext cx="10625831" cy="441918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Suppose your bank program watches loan applications and either approves/rejects, and based on that learns how to better make decisions on loan applications. What is the task T in this setting?</a:t>
            </a:r>
          </a:p>
          <a:p>
            <a:pPr marL="0" indent="0" algn="just">
              <a:buNone/>
            </a:pPr>
            <a:endParaRPr lang="en-US" dirty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/>
              <a:t>Classifying applications as accepted or rejected.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/>
              <a:t>Watching you label applications as accepted or rejected.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/>
              <a:t>The number (or fraction) of applications correctly classified as accepted or rejected.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en-US" dirty="0"/>
              <a:t>None of the above—this is not a machine learning problem.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F790DF1-797B-42A5-ABC0-A9A329D1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Bank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5428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A016E-8217-4675-8C77-B137527C0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8527C32-F56B-427D-8C95-DCAA3F416F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1268" y="1690688"/>
            <a:ext cx="5191094" cy="36341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1CD653B-0D7C-4C94-9129-676D2C30EA6D}"/>
              </a:ext>
            </a:extLst>
          </p:cNvPr>
          <p:cNvSpPr/>
          <p:nvPr/>
        </p:nvSpPr>
        <p:spPr>
          <a:xfrm>
            <a:off x="656734" y="268875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Subset of size 16242 x 100 of the 20-newsgroups data. We only show 1000 rows, for clarity.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Each row is a document (represented as a bag-of-words bit vector), each column is a word.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red lines separate the 4 classes.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6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72C9-BC15-4FC0-A736-CA150D597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27C036-F1AA-4720-8D2D-2FC05451E585}"/>
              </a:ext>
            </a:extLst>
          </p:cNvPr>
          <p:cNvSpPr/>
          <p:nvPr/>
        </p:nvSpPr>
        <p:spPr>
          <a:xfrm>
            <a:off x="2545772" y="4260154"/>
            <a:ext cx="61722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Three types of iris flowers: </a:t>
            </a:r>
            <a:r>
              <a:rPr lang="en-US" dirty="0" err="1"/>
              <a:t>Setosa</a:t>
            </a:r>
            <a:r>
              <a:rPr lang="en-US" dirty="0"/>
              <a:t>, Versicolor and Virginica.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BE9CF4C-48C6-4D0A-A190-27AAE64DA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30072" y="1690688"/>
            <a:ext cx="7290574" cy="256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656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3D7A-D6D9-4BE3-A6A5-FD7D0055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555" y="0"/>
            <a:ext cx="5164282" cy="3198956"/>
          </a:xfrm>
        </p:spPr>
        <p:txBody>
          <a:bodyPr>
            <a:normAutofit/>
          </a:bodyPr>
          <a:lstStyle/>
          <a:p>
            <a:r>
              <a:rPr lang="en-US" dirty="0"/>
              <a:t>The map of the machine learning world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52B6E4B-B1E7-4096-8D52-DD9DEF2604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50" y="198869"/>
            <a:ext cx="5518572" cy="629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54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3F14804-B187-4352-BB62-DD3596F901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546" y="553680"/>
            <a:ext cx="8830907" cy="575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542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169E-028F-47EF-98EC-59BCC857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57857-6A24-4764-83E7-608395EE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first methods came from pure statistics in the '50s. They solved formal math tasks — searching for patterns in numbers, evaluating the proximity of data points, and calculating vectors' directions.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you see a list of articles to "read next“.</a:t>
            </a:r>
          </a:p>
          <a:p>
            <a:r>
              <a:rPr lang="en-US" dirty="0"/>
              <a:t>Your bank blocks your card at random gas station in the middle of nowhere.</a:t>
            </a:r>
          </a:p>
        </p:txBody>
      </p:sp>
    </p:spTree>
    <p:extLst>
      <p:ext uri="{BB962C8B-B14F-4D97-AF65-F5344CB8AC3E}">
        <p14:creationId xmlns:p14="http://schemas.microsoft.com/office/powerpoint/2010/main" val="3622677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D92C45BD-822E-4B1B-BBF2-1B45FF2F62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55" y="415636"/>
            <a:ext cx="8543889" cy="6026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962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0CA6C-5401-48AD-B04D-94B06F81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4682" y="59818"/>
            <a:ext cx="10515600" cy="1325563"/>
          </a:xfrm>
        </p:spPr>
        <p:txBody>
          <a:bodyPr/>
          <a:lstStyle/>
          <a:p>
            <a:r>
              <a:rPr lang="en-US" dirty="0"/>
              <a:t>Categories of Machine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D799E-62C4-41C8-8883-1C54EC8E1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055" y="1385381"/>
                <a:ext cx="10626436" cy="475001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Supervised Learning: </a:t>
                </a:r>
                <a:r>
                  <a:rPr lang="en-US" dirty="0"/>
                  <a:t>Learning a mapping function (f) from an input x to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 </m:t>
                    </m:r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We use the hat symbol to denote an estimate. 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∈(1, ..,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this is called classification.</a:t>
                </a:r>
              </a:p>
              <a:p>
                <a:pPr lvl="1">
                  <a:buFont typeface="Wingdings" panose="05000000000000000000" pitchFamily="2" charset="2"/>
                  <a:buChar char="v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this is called regression.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ED799E-62C4-41C8-8883-1C54EC8E1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055" y="1385381"/>
                <a:ext cx="10626436" cy="4750019"/>
              </a:xfrm>
              <a:blipFill>
                <a:blip r:embed="rId3"/>
                <a:stretch>
                  <a:fillRect l="-1205" t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3CA2A69-3C62-4E5E-870A-A5A7898CE6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55" y="3429000"/>
            <a:ext cx="3948780" cy="293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B9454-4D16-43B7-BBD5-4FE8BDD01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41" y="3314699"/>
            <a:ext cx="3681846" cy="29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0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17A7-EFE3-46AA-A088-9F6AE070E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4F9FF-8885-4D52-9562-D91F9ABD3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ambria" panose="02040503050406030204" pitchFamily="18" charset="0"/>
              </a:rPr>
              <a:t>Preview of the course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ambria" panose="02040503050406030204" pitchFamily="18" charset="0"/>
              </a:rPr>
              <a:t>Why Machine Learning?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ambria" panose="02040503050406030204" pitchFamily="18" charset="0"/>
              </a:rPr>
              <a:t>What is Machine Learning?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>
                <a:latin typeface="Cambria" panose="02040503050406030204" pitchFamily="18" charset="0"/>
              </a:rPr>
              <a:t>Types of Machine Learning models?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1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89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995E-F75E-442C-8D36-BCCF0FCC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Unsupervised Learning:  </a:t>
            </a:r>
            <a:r>
              <a:rPr lang="en-US" dirty="0"/>
              <a:t>where we are just given input data, without any outputs.</a:t>
            </a:r>
          </a:p>
          <a:p>
            <a:pPr marL="0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2000" dirty="0"/>
              <a:t>The goal is to discover “interesting structure” in the data; this is sometimes called </a:t>
            </a:r>
            <a:r>
              <a:rPr lang="en-US" sz="2000" b="1" dirty="0"/>
              <a:t>knowledge discovery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808C9-669C-47EA-B3BE-1CFE86E7A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15" y="3322717"/>
            <a:ext cx="7588769" cy="31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05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D799E-62C4-41C8-8883-1C54EC8E1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2321"/>
            <a:ext cx="10515600" cy="555970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Semi-supervised Learning: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Some training data annotated</a:t>
            </a:r>
          </a:p>
          <a:p>
            <a:pPr lvl="1"/>
            <a:r>
              <a:rPr lang="en-US" dirty="0"/>
              <a:t>Have category labels</a:t>
            </a:r>
          </a:p>
          <a:p>
            <a:r>
              <a:rPr lang="en-US" dirty="0"/>
              <a:t>More training data available — but no labels!</a:t>
            </a:r>
          </a:p>
          <a:p>
            <a:pPr lvl="1"/>
            <a:r>
              <a:rPr lang="en-US" dirty="0"/>
              <a:t>E.g., large collection of images, only some annotated</a:t>
            </a:r>
          </a:p>
        </p:txBody>
      </p:sp>
    </p:spTree>
    <p:extLst>
      <p:ext uri="{BB962C8B-B14F-4D97-AF65-F5344CB8AC3E}">
        <p14:creationId xmlns:p14="http://schemas.microsoft.com/office/powerpoint/2010/main" val="1211107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F56F5174-31D9-4DBB-AAB7-A1FD7BDB1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72">
            <a:extLst>
              <a:ext uri="{FF2B5EF4-FFF2-40B4-BE49-F238E27FC236}">
                <a16:creationId xmlns:a16="http://schemas.microsoft.com/office/drawing/2014/main" id="{AE113210-7872-481A-ADE6-3A05CCAF5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D3B9FB-D75A-4244-9E1D-B2CD1333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574" y="180205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Classification	</a:t>
            </a:r>
          </a:p>
        </p:txBody>
      </p:sp>
      <p:sp>
        <p:nvSpPr>
          <p:cNvPr id="1030" name="Freeform 62">
            <a:extLst>
              <a:ext uri="{FF2B5EF4-FFF2-40B4-BE49-F238E27FC236}">
                <a16:creationId xmlns:a16="http://schemas.microsoft.com/office/drawing/2014/main" id="{F9A95BEE-6BB1-4A28-A8E6-A34B2E42E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26C163-04A2-4FBD-A1DD-CF22400E8A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 b="-3"/>
          <a:stretch/>
        </p:blipFill>
        <p:spPr bwMode="auto">
          <a:xfrm>
            <a:off x="20" y="907231"/>
            <a:ext cx="4838021" cy="5063738"/>
          </a:xfrm>
          <a:custGeom>
            <a:avLst/>
            <a:gdLst/>
            <a:ahLst/>
            <a:cxnLst/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1995E-F75E-442C-8D36-BCCF0FCC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1309255"/>
            <a:ext cx="6345060" cy="536853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Classical machine learning is often divided into two categories </a:t>
            </a:r>
            <a:r>
              <a:rPr lang="en-US" sz="2000" b="1" dirty="0">
                <a:solidFill>
                  <a:srgbClr val="000000"/>
                </a:solidFill>
              </a:rPr>
              <a:t>Supervised</a:t>
            </a:r>
            <a:r>
              <a:rPr lang="en-US" sz="2000" dirty="0">
                <a:solidFill>
                  <a:srgbClr val="000000"/>
                </a:solidFill>
              </a:rPr>
              <a:t> and </a:t>
            </a:r>
            <a:r>
              <a:rPr lang="en-US" sz="2000" b="1" dirty="0">
                <a:solidFill>
                  <a:srgbClr val="000000"/>
                </a:solidFill>
              </a:rPr>
              <a:t>Unsupervised</a:t>
            </a:r>
            <a:r>
              <a:rPr lang="en-US" sz="2000" dirty="0">
                <a:solidFill>
                  <a:srgbClr val="000000"/>
                </a:solidFill>
              </a:rPr>
              <a:t> Learning.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Today used for: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Spam filtering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Language detection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A search of similar documents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Sentiment analysis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Recognition of handwritten characters and numbers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– Fraud detection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240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72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666CFD-846F-42F4-9586-7546D843A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76" y="85982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AC07-952A-4BC7-90C5-EE9F793C8E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5636" y="1361208"/>
                <a:ext cx="5464879" cy="5081155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Regression is basically classification where we forecast a number instead of category.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rgbClr val="000000"/>
                    </a:solidFill>
                  </a:rPr>
                  <a:t>Today this is used for: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rgbClr val="000000"/>
                  </a:solidFill>
                </a:endParaRPr>
              </a:p>
              <a:p>
                <a:r>
                  <a:rPr lang="en-US" sz="2000" dirty="0">
                    <a:solidFill>
                      <a:srgbClr val="000000"/>
                    </a:solidFill>
                  </a:rPr>
                  <a:t>Stock price forecasts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</a:rPr>
                  <a:t>Demand and sales volume analysis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</a:rPr>
                  <a:t>Medical diagnosis</a:t>
                </a:r>
              </a:p>
              <a:p>
                <a:r>
                  <a:rPr lang="en-US" sz="2000" dirty="0">
                    <a:solidFill>
                      <a:srgbClr val="000000"/>
                    </a:solidFill>
                  </a:rPr>
                  <a:t>Any number-time correlations</a:t>
                </a:r>
              </a:p>
              <a:p>
                <a:pPr marL="0" indent="0">
                  <a:buNone/>
                </a:pPr>
                <a:endParaRPr lang="en-US" sz="1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35AC07-952A-4BC7-90C5-EE9F793C8E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5636" y="1361208"/>
                <a:ext cx="5464879" cy="5081155"/>
              </a:xfrm>
              <a:blipFill>
                <a:blip r:embed="rId4"/>
                <a:stretch>
                  <a:fillRect l="-1115" t="-11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54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AD958E-9D81-4980-A7D6-F0CFE2630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08392" y="1819656"/>
            <a:ext cx="4142232" cy="414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73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A0248012-BF01-4F5C-8087-F864FD545A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7" r="1" b="2380"/>
          <a:stretch/>
        </p:blipFill>
        <p:spPr bwMode="auto">
          <a:xfrm>
            <a:off x="643467" y="643468"/>
            <a:ext cx="10905066" cy="54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399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125" y="3726"/>
            <a:ext cx="5614875" cy="6858000"/>
          </a:xfrm>
          <a:prstGeom prst="rect">
            <a:avLst/>
          </a:prstGeom>
          <a:gradFill>
            <a:gsLst>
              <a:gs pos="0">
                <a:schemeClr val="accent6"/>
              </a:gs>
              <a:gs pos="25000">
                <a:schemeClr val="accent6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00" y="210198"/>
            <a:ext cx="4977976" cy="145405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DE48-7FE5-4890-8E30-449C8358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00" y="1569028"/>
            <a:ext cx="5940225" cy="49876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Divides objects based on unknown features. Machine chooses the best way.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Nowadays used: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For market segmentation (types of customers, loyalty)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 merge close points on a map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For image compression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 analyze and label new data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 detect abnormal behavior</a:t>
            </a:r>
          </a:p>
        </p:txBody>
      </p:sp>
      <p:sp>
        <p:nvSpPr>
          <p:cNvPr id="13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191562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6"/>
                </a:gs>
                <a:gs pos="23000">
                  <a:schemeClr val="accent6"/>
                </a:gs>
                <a:gs pos="83000">
                  <a:schemeClr val="accent1"/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E199BD8-EB93-442E-8099-011F32D0A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r="4" b="4"/>
          <a:stretch/>
        </p:blipFill>
        <p:spPr bwMode="auto">
          <a:xfrm>
            <a:off x="8100821" y="1664249"/>
            <a:ext cx="3661831" cy="354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534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B05E4F47-B148-49E0-B472-BBF14931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A2CE8EB-F719-4F84-9E91-F538438CA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691" y="483816"/>
            <a:ext cx="4766330" cy="14540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Dimensionality Reduction	</a:t>
            </a:r>
          </a:p>
        </p:txBody>
      </p:sp>
      <p:sp>
        <p:nvSpPr>
          <p:cNvPr id="139" name="Freeform 50">
            <a:extLst>
              <a:ext uri="{FF2B5EF4-FFF2-40B4-BE49-F238E27FC236}">
                <a16:creationId xmlns:a16="http://schemas.microsoft.com/office/drawing/2014/main" id="{684BF3E1-C321-4F38-85CF-FEBBEEC15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08C964D-E55E-4A4E-AA83-33F84C8998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55" b="-3"/>
          <a:stretch/>
        </p:blipFill>
        <p:spPr bwMode="auto">
          <a:xfrm>
            <a:off x="338328" y="1723020"/>
            <a:ext cx="4142232" cy="433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DE48-7FE5-4890-8E30-449C8358A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545" y="2119745"/>
            <a:ext cx="5957455" cy="43434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i="1" dirty="0">
                <a:solidFill>
                  <a:srgbClr val="000000"/>
                </a:solidFill>
              </a:rPr>
              <a:t>Assembles specific features into more high-level ones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</a:rPr>
              <a:t>Nowadays is used for: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>
                <a:solidFill>
                  <a:srgbClr val="000000"/>
                </a:solidFill>
              </a:rPr>
              <a:t>Recommender systems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Beautiful visualizations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Topic modeling and similar document search</a:t>
            </a:r>
          </a:p>
          <a:p>
            <a:r>
              <a:rPr lang="en-US" sz="2000" dirty="0">
                <a:solidFill>
                  <a:srgbClr val="000000"/>
                </a:solidFill>
              </a:rPr>
              <a:t>Fake image analysis</a:t>
            </a:r>
          </a:p>
          <a:p>
            <a:r>
              <a:rPr lang="en-US" sz="2000" dirty="0">
                <a:solidFill>
                  <a:srgbClr val="000000"/>
                </a:solidFill>
              </a:rPr>
              <a:t>Risk management</a:t>
            </a:r>
          </a:p>
          <a:p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134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104FF74D-34B7-48B4-9BA8-491FD2394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42740" y="1690688"/>
            <a:ext cx="4906520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83281-D889-40C5-ACCF-C087CBC410CF}"/>
              </a:ext>
            </a:extLst>
          </p:cNvPr>
          <p:cNvSpPr txBox="1"/>
          <p:nvPr/>
        </p:nvSpPr>
        <p:spPr>
          <a:xfrm>
            <a:off x="4197922" y="6042026"/>
            <a:ext cx="43513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www.sthda.com/english/wiki/fviz-pca-quick-principal-component-analysis-data-visualization-r-software-and-data-mining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nc-sa/3.0/"/>
              </a:rPr>
              <a:t>CC BY-SA-NC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851265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Singular Value Decomposition (SVD)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8F4419-8301-431F-ABD8-46039349B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591" y="1690688"/>
            <a:ext cx="7549010" cy="476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73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3AD517-1905-40FD-BCEB-520CF357D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317" y="643467"/>
            <a:ext cx="81033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2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8B150-F3CA-4842-911A-CBF6C4406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	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7B24103-4732-4C04-B6CE-765B2A371E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549579"/>
              </p:ext>
            </p:extLst>
          </p:nvPr>
        </p:nvGraphicFramePr>
        <p:xfrm>
          <a:off x="3763963" y="411163"/>
          <a:ext cx="4664075" cy="6034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Acrobat Document" r:id="rId4" imgW="4663440" imgH="6034757" progId="Acrobat.Document.DC">
                  <p:embed/>
                </p:oleObj>
              </mc:Choice>
              <mc:Fallback>
                <p:oleObj name="Acrobat Document" r:id="rId4" imgW="4663440" imgH="6034757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63963" y="411163"/>
                        <a:ext cx="4664075" cy="6034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14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Concepts in Machine Learning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DE48-7FE5-4890-8E30-449C8358A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Parametric vs non-parametric models</a:t>
            </a:r>
          </a:p>
          <a:p>
            <a:pPr lvl="1"/>
            <a:r>
              <a:rPr lang="en-US" dirty="0"/>
              <a:t>A simple non-parametric classifier: K-nearest neighbors</a:t>
            </a:r>
          </a:p>
          <a:p>
            <a:pPr lvl="1"/>
            <a:r>
              <a:rPr lang="en-US" dirty="0"/>
              <a:t>Parametric models for classification and regression</a:t>
            </a:r>
          </a:p>
          <a:p>
            <a:pPr lvl="2"/>
            <a:r>
              <a:rPr lang="en-US" dirty="0"/>
              <a:t>Linear regression</a:t>
            </a:r>
          </a:p>
          <a:p>
            <a:pPr lvl="2"/>
            <a:r>
              <a:rPr lang="en-US" dirty="0"/>
              <a:t>Logistic regression</a:t>
            </a:r>
          </a:p>
          <a:p>
            <a:r>
              <a:rPr lang="en-US" dirty="0"/>
              <a:t>The curse of dimensionality</a:t>
            </a:r>
          </a:p>
          <a:p>
            <a:r>
              <a:rPr lang="en-US" dirty="0"/>
              <a:t>Bias-Variance tradeoff</a:t>
            </a:r>
          </a:p>
          <a:p>
            <a:r>
              <a:rPr lang="en-US" dirty="0"/>
              <a:t>Overfitting and Underfitting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No free lunch theorem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3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Parametric vs non-parametric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DE48-7FE5-4890-8E30-449C8358A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parametric model: </a:t>
            </a:r>
            <a:r>
              <a:rPr lang="en-US" dirty="0"/>
              <a:t>Number of parameters are fixed.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Faster to use (Pros)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Making stronger assumptions about the nature of the data distribution (Cons)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non-parametric model: </a:t>
            </a:r>
            <a:r>
              <a:rPr lang="en-US" dirty="0"/>
              <a:t>the number of parameters grow with the amount of training data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More flexible (Pros)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Computationally intractable for larger datasets (Cons)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75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9E42-774B-4FA0-99BC-745B8B4A9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non-parametric classifier: K-nearest neighbors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65AEE008-493A-48D6-AE8A-7553A2F81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2000" dirty="0"/>
                  <a:t> 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1   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0  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𝑓𝑎𝑙𝑠𝑒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5" name="Content Placeholder 24">
                <a:extLst>
                  <a:ext uri="{FF2B5EF4-FFF2-40B4-BE49-F238E27FC236}">
                    <a16:creationId xmlns:a16="http://schemas.microsoft.com/office/drawing/2014/main" id="{65AEE008-493A-48D6-AE8A-7553A2F81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Content Placeholder 22">
            <a:extLst>
              <a:ext uri="{FF2B5EF4-FFF2-40B4-BE49-F238E27FC236}">
                <a16:creationId xmlns:a16="http://schemas.microsoft.com/office/drawing/2014/main" id="{F7B7FCE7-F1BF-4AAD-A4BF-FD6888E02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27025"/>
            <a:ext cx="6027498" cy="494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137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37883"/>
            <a:ext cx="7804356" cy="602659"/>
          </a:xfrm>
        </p:spPr>
        <p:txBody>
          <a:bodyPr anchor="b">
            <a:noAutofit/>
          </a:bodyPr>
          <a:lstStyle/>
          <a:p>
            <a:r>
              <a:rPr lang="en-US" dirty="0"/>
              <a:t>The curse of dimensionality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2A9BD5-7C49-4BE4-B03F-37B68F1FC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34" y="4186797"/>
            <a:ext cx="4048620" cy="2631093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A8F075-2A37-4DAC-B2D7-DE286600C059}"/>
              </a:ext>
            </a:extLst>
          </p:cNvPr>
          <p:cNvSpPr/>
          <p:nvPr/>
        </p:nvSpPr>
        <p:spPr>
          <a:xfrm>
            <a:off x="211249" y="1678425"/>
            <a:ext cx="53396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B41"/>
                </a:solidFill>
                <a:latin typeface="Lora"/>
              </a:rPr>
              <a:t>If we’re recording 60 different metrics for each of our shoppers, we’re working in a space with 60 dimensions.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B41"/>
                </a:solidFill>
                <a:latin typeface="Lora"/>
              </a:rPr>
              <a:t>If we’re analyzing grayscale images sized 50x50, we’re working in a space with 2,500 dimensions.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A3B41"/>
                </a:solidFill>
                <a:latin typeface="Lora"/>
              </a:rPr>
              <a:t>If the images are RGB-colored, the dimensionality increases to 7,500 dimensions (one dimension for each color channel in each pixel in the image).</a:t>
            </a:r>
            <a:endParaRPr lang="en-US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046360C7-5FC9-438F-9630-5740AE6192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056" y="1355656"/>
            <a:ext cx="4267198" cy="284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6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347ED-2D5D-4BED-BD44-01DB52D4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Bias-Variance Tradeoff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8DE48-7FE5-4890-8E30-449C8358A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Bias</a:t>
            </a:r>
            <a:r>
              <a:rPr lang="en-US" dirty="0"/>
              <a:t> is the amount of error introduced by approximating real-world phenomena with a simplified model.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Variance</a:t>
            </a:r>
            <a:r>
              <a:rPr lang="en-US" dirty="0"/>
              <a:t> is how much your model's test error changes based on variation in the training data. It reflects the model's sensitivity to the idiosyncrasies of the data set it was trained on.</a:t>
            </a:r>
          </a:p>
        </p:txBody>
      </p:sp>
    </p:spTree>
    <p:extLst>
      <p:ext uri="{BB962C8B-B14F-4D97-AF65-F5344CB8AC3E}">
        <p14:creationId xmlns:p14="http://schemas.microsoft.com/office/powerpoint/2010/main" val="22932868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25743-F85F-4BC5-BA19-852E06933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 and Underfitting </a:t>
            </a:r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C2DD5BFA-DD40-4417-8685-528F75781E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45" y="1747137"/>
            <a:ext cx="8935610" cy="336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703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6F1A2-CD91-4367-A399-154729742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Free Lunch Theorem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5E184-EE84-47FF-913F-501B868FF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All models are wrong, but some models are useful. — George Box (Box and Draper 1987, p424).12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There is no universally best model — this is sometimes called the </a:t>
            </a:r>
            <a:r>
              <a:rPr lang="en-US" b="1" dirty="0"/>
              <a:t>no free lunch theorem </a:t>
            </a:r>
            <a:r>
              <a:rPr lang="en-US" dirty="0"/>
              <a:t>(Wolpert 1996). The reason for this is that a set of assumptions that works well in one domain may work poorly in another.</a:t>
            </a:r>
          </a:p>
        </p:txBody>
      </p:sp>
    </p:spTree>
    <p:extLst>
      <p:ext uri="{BB962C8B-B14F-4D97-AF65-F5344CB8AC3E}">
        <p14:creationId xmlns:p14="http://schemas.microsoft.com/office/powerpoint/2010/main" val="141419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80DB4-3FD4-4A7C-8C57-3A3C80980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D7649C3-EC59-49AF-8E36-257A847381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057" y="1690688"/>
            <a:ext cx="6314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30D623-644B-4615-B64A-C0A803024AC1}"/>
              </a:ext>
            </a:extLst>
          </p:cNvPr>
          <p:cNvSpPr/>
          <p:nvPr/>
        </p:nvSpPr>
        <p:spPr>
          <a:xfrm>
            <a:off x="484847" y="2624138"/>
            <a:ext cx="35983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While artificial intelligence (AI) is the broad science of mimicking human abilities, machine learning is a specific subset of AI that trains a machine how to learn.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943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CC3D-D037-4A18-A796-9213254A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vs Intelligence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23A04C2-19FD-46B7-91D6-27607C7244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522" y="1929534"/>
            <a:ext cx="686695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6F4AF-1D01-42CC-B57E-3EC4799F0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https://vas3k.com/blog/machine_learning/</a:t>
            </a:r>
          </a:p>
        </p:txBody>
      </p:sp>
    </p:spTree>
    <p:extLst>
      <p:ext uri="{BB962C8B-B14F-4D97-AF65-F5344CB8AC3E}">
        <p14:creationId xmlns:p14="http://schemas.microsoft.com/office/powerpoint/2010/main" val="380447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70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7229A-6F08-48B7-8541-4CF948CE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8634" y="890786"/>
            <a:ext cx="4805996" cy="14014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Why Machine Learning</a:t>
            </a:r>
          </a:p>
        </p:txBody>
      </p:sp>
      <p:sp>
        <p:nvSpPr>
          <p:cNvPr id="7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Image for post">
            <a:extLst>
              <a:ext uri="{FF2B5EF4-FFF2-40B4-BE49-F238E27FC236}">
                <a16:creationId xmlns:a16="http://schemas.microsoft.com/office/drawing/2014/main" id="{17CA2F97-1E28-4A23-91A5-ECAEAC90689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5" r="-1" b="6609"/>
          <a:stretch/>
        </p:blipFill>
        <p:spPr bwMode="auto"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0A552-F704-4A56-86F8-17C33004B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Kurzweil’s The Singularity Is Near,</a:t>
            </a:r>
          </a:p>
        </p:txBody>
      </p:sp>
    </p:spTree>
    <p:extLst>
      <p:ext uri="{BB962C8B-B14F-4D97-AF65-F5344CB8AC3E}">
        <p14:creationId xmlns:p14="http://schemas.microsoft.com/office/powerpoint/2010/main" val="407504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A7ED3-1EEB-4F42-8452-C426E1678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7EC32-6922-4541-86B2-BCC31AF76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Machine Learning: Field of study that gives computers the ability to learn without being explicitly programmed. - </a:t>
            </a:r>
            <a:r>
              <a:rPr lang="en-US" i="1" dirty="0"/>
              <a:t>Arthur Samuel (1959).</a:t>
            </a:r>
          </a:p>
          <a:p>
            <a:pPr marL="0" indent="0" algn="just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we define machine learning as:</a:t>
            </a:r>
          </a:p>
          <a:p>
            <a:pPr marL="0" indent="0">
              <a:buNone/>
            </a:pPr>
            <a:r>
              <a:rPr lang="en-US" dirty="0"/>
              <a:t>a set of </a:t>
            </a:r>
            <a:r>
              <a:rPr lang="en-US" b="1" dirty="0"/>
              <a:t>methods</a:t>
            </a:r>
            <a:r>
              <a:rPr lang="en-US" dirty="0"/>
              <a:t> that can automatically detect patterns in data, </a:t>
            </a:r>
            <a:r>
              <a:rPr lang="en-US" b="1" dirty="0"/>
              <a:t>And </a:t>
            </a:r>
            <a:r>
              <a:rPr lang="en-US" dirty="0"/>
              <a:t>use the uncovered patterns to predict future data,  </a:t>
            </a:r>
            <a:r>
              <a:rPr lang="en-US" b="1" dirty="0"/>
              <a:t>Or </a:t>
            </a:r>
            <a:r>
              <a:rPr lang="en-US" dirty="0"/>
              <a:t>to perform other kinds of decision making under uncertainty.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Machine Learning Glossary</a:t>
            </a:r>
            <a:endParaRPr lang="en-US" dirty="0"/>
          </a:p>
          <a:p>
            <a:pPr marL="0" indent="0" algn="just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28989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A0A3E-1F6F-4423-BADB-07BBAED6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560AE-8697-4476-8E56-1992B74AE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are entering the era of </a:t>
            </a:r>
            <a:r>
              <a:rPr lang="en-US" b="1" dirty="0"/>
              <a:t>big data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lvl="1"/>
            <a:r>
              <a:rPr lang="en-US" sz="1800" dirty="0"/>
              <a:t>There are about 1 trillion web pages.</a:t>
            </a:r>
            <a:r>
              <a:rPr lang="en-US" sz="1800" baseline="30000" dirty="0"/>
              <a:t>1</a:t>
            </a:r>
          </a:p>
          <a:p>
            <a:pPr lvl="1"/>
            <a:r>
              <a:rPr lang="en-US" sz="1800" dirty="0"/>
              <a:t>One hour of video is uploaded to YouTube every second, amounting to 10 years of content every day. </a:t>
            </a:r>
            <a:r>
              <a:rPr lang="en-US" sz="1800" baseline="30000" dirty="0"/>
              <a:t>1</a:t>
            </a:r>
          </a:p>
          <a:p>
            <a:pPr lvl="1"/>
            <a:r>
              <a:rPr lang="en-US" sz="1800" dirty="0"/>
              <a:t>the genomes of 1000s of people, each of which has a length of 3.8 × 109 base pairs, have been sequenced by various labs.</a:t>
            </a:r>
            <a:r>
              <a:rPr lang="en-US" sz="1800" baseline="30000" dirty="0"/>
              <a:t>1</a:t>
            </a:r>
          </a:p>
          <a:p>
            <a:pPr lvl="1"/>
            <a:r>
              <a:rPr lang="en-US" sz="1800" dirty="0"/>
              <a:t>Walmart handles more than 1M transactions per hour and has databases containing more than 2.5 petabytes (2.5 × 1015) of information.</a:t>
            </a:r>
            <a:r>
              <a:rPr lang="en-US" sz="1800" baseline="30000" dirty="0"/>
              <a:t>1</a:t>
            </a:r>
          </a:p>
          <a:p>
            <a:endParaRPr lang="en-US" sz="2000" baseline="30000" dirty="0"/>
          </a:p>
          <a:p>
            <a:pPr marL="0" indent="0">
              <a:buNone/>
            </a:pPr>
            <a:r>
              <a:rPr lang="en-US" dirty="0"/>
              <a:t>This deluge of data calls for automated methods of data analysis, which is what machine learning provides.</a:t>
            </a:r>
            <a:endParaRPr lang="en-US" baseline="30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F14EE6-6B2D-47CF-8A68-C476666E4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0132" y="6310312"/>
            <a:ext cx="4309533" cy="365125"/>
          </a:xfrm>
        </p:spPr>
        <p:txBody>
          <a:bodyPr/>
          <a:lstStyle/>
          <a:p>
            <a:r>
              <a:rPr lang="en-US" dirty="0"/>
              <a:t>1- Machine Learning A Probabilistic Approach – Kevin Murphy</a:t>
            </a:r>
          </a:p>
        </p:txBody>
      </p:sp>
    </p:spTree>
    <p:extLst>
      <p:ext uri="{BB962C8B-B14F-4D97-AF65-F5344CB8AC3E}">
        <p14:creationId xmlns:p14="http://schemas.microsoft.com/office/powerpoint/2010/main" val="3377113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8383-F521-4BF8-90EB-E9B15BD473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5522" y="577049"/>
            <a:ext cx="10448278" cy="5599914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Well-posed Learning Problem</a:t>
            </a:r>
            <a:r>
              <a:rPr lang="en-US" dirty="0"/>
              <a:t>: A computer program is said to learn from experience E with respect to some task T and some performance measure P, if its performance on T, as measured by P, improves with experience E. </a:t>
            </a:r>
            <a:r>
              <a:rPr lang="en-US" b="1" dirty="0"/>
              <a:t>Tom Mitchell (1998)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200" b="1" dirty="0"/>
              <a:t>Prediction Problems</a:t>
            </a:r>
          </a:p>
          <a:p>
            <a:pPr marL="0" indent="0">
              <a:buNone/>
            </a:pPr>
            <a:r>
              <a:rPr lang="en-US" dirty="0"/>
              <a:t>One common theme is to solve a prediction problem: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given an input x,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predict an “appropriate” output y.</a:t>
            </a:r>
          </a:p>
          <a:p>
            <a:pPr marL="0" indent="0">
              <a:buNone/>
            </a:pPr>
            <a:r>
              <a:rPr lang="en-US" dirty="0"/>
              <a:t>We'll start with a few real-life examples...</a:t>
            </a:r>
          </a:p>
        </p:txBody>
      </p:sp>
    </p:spTree>
    <p:extLst>
      <p:ext uri="{BB962C8B-B14F-4D97-AF65-F5344CB8AC3E}">
        <p14:creationId xmlns:p14="http://schemas.microsoft.com/office/powerpoint/2010/main" val="1941114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1245</Words>
  <Application>Microsoft Office PowerPoint</Application>
  <PresentationFormat>Widescreen</PresentationFormat>
  <Paragraphs>190</Paragraphs>
  <Slides>36</Slides>
  <Notes>33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</vt:lpstr>
      <vt:lpstr>Cambria Math</vt:lpstr>
      <vt:lpstr>Lora</vt:lpstr>
      <vt:lpstr>Wingdings</vt:lpstr>
      <vt:lpstr>Office Theme</vt:lpstr>
      <vt:lpstr>Acrobat Document</vt:lpstr>
      <vt:lpstr>IE 7374 Machine Learning in Engineering</vt:lpstr>
      <vt:lpstr>Outline </vt:lpstr>
      <vt:lpstr>Syllabus </vt:lpstr>
      <vt:lpstr>Machine Learning</vt:lpstr>
      <vt:lpstr>Learning vs Intelligence</vt:lpstr>
      <vt:lpstr>Why Machine Learning</vt:lpstr>
      <vt:lpstr>What is Machine Learning</vt:lpstr>
      <vt:lpstr>Why Machine Learning?</vt:lpstr>
      <vt:lpstr>PowerPoint Presentation</vt:lpstr>
      <vt:lpstr>Machine Learning Components</vt:lpstr>
      <vt:lpstr>PowerPoint Presentation</vt:lpstr>
      <vt:lpstr>Bank applications</vt:lpstr>
      <vt:lpstr>Natural Language Processing</vt:lpstr>
      <vt:lpstr>Image Processing</vt:lpstr>
      <vt:lpstr>The map of the machine learning world</vt:lpstr>
      <vt:lpstr>PowerPoint Presentation</vt:lpstr>
      <vt:lpstr>Classical Machine Learning</vt:lpstr>
      <vt:lpstr>PowerPoint Presentation</vt:lpstr>
      <vt:lpstr>Categories of Machine Learning</vt:lpstr>
      <vt:lpstr>PowerPoint Presentation</vt:lpstr>
      <vt:lpstr>PowerPoint Presentation</vt:lpstr>
      <vt:lpstr>Classification </vt:lpstr>
      <vt:lpstr>Regression</vt:lpstr>
      <vt:lpstr>PowerPoint Presentation</vt:lpstr>
      <vt:lpstr>Clustering</vt:lpstr>
      <vt:lpstr>Dimensionality Reduction </vt:lpstr>
      <vt:lpstr>Principal Component Analysis (PCA)</vt:lpstr>
      <vt:lpstr>Singular Value Decomposition (SVD)</vt:lpstr>
      <vt:lpstr>PowerPoint Presentation</vt:lpstr>
      <vt:lpstr>Basic Concepts in Machine Learning </vt:lpstr>
      <vt:lpstr>Parametric vs non-parametric models</vt:lpstr>
      <vt:lpstr>A simple non-parametric classifier: K-nearest neighbors</vt:lpstr>
      <vt:lpstr>The curse of dimensionality</vt:lpstr>
      <vt:lpstr>Bias-Variance Tradeoff</vt:lpstr>
      <vt:lpstr>Overfitting and Underfitting </vt:lpstr>
      <vt:lpstr>No Free Lunch Theorem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IE 7374 Machine Learning in Engineering</dc:title>
  <dc:creator>Ramin Mohammadi</dc:creator>
  <cp:lastModifiedBy>Ramin Mohammadi</cp:lastModifiedBy>
  <cp:revision>6</cp:revision>
  <dcterms:created xsi:type="dcterms:W3CDTF">2021-01-19T12:45:57Z</dcterms:created>
  <dcterms:modified xsi:type="dcterms:W3CDTF">2021-01-19T19:22:34Z</dcterms:modified>
</cp:coreProperties>
</file>